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7"/>
  </p:notesMasterIdLst>
  <p:sldIdLst>
    <p:sldId id="334" r:id="rId2"/>
    <p:sldId id="336" r:id="rId3"/>
    <p:sldId id="337" r:id="rId4"/>
    <p:sldId id="338" r:id="rId5"/>
    <p:sldId id="335" r:id="rId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3CC33"/>
    <a:srgbClr val="FEBB00"/>
    <a:srgbClr val="FFC319"/>
    <a:srgbClr val="66CCFF"/>
    <a:srgbClr val="FF33CC"/>
    <a:srgbClr val="FF66CC"/>
    <a:srgbClr val="333333"/>
    <a:srgbClr val="FF99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74" autoAdjust="0"/>
  </p:normalViewPr>
  <p:slideViewPr>
    <p:cSldViewPr>
      <p:cViewPr varScale="1">
        <p:scale>
          <a:sx n="114" d="100"/>
          <a:sy n="114" d="100"/>
        </p:scale>
        <p:origin x="62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379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41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41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41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41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41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07B039-34CC-44E3-9B49-063349A2B9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38862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400"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813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562478BB-E860-4434-83E2-1B1BFA686A31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  <p:sp>
        <p:nvSpPr>
          <p:cNvPr id="48135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1000 h 1000"/>
              <a:gd name="T2" fmla="*/ 0 w 1000"/>
              <a:gd name="T3" fmla="*/ 0 h 1000"/>
              <a:gd name="T4" fmla="*/ 1000 w 1000"/>
              <a:gd name="T5" fmla="*/ 0 h 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136" name="Line 8"/>
          <p:cNvSpPr>
            <a:spLocks noChangeShapeType="1"/>
          </p:cNvSpPr>
          <p:nvPr/>
        </p:nvSpPr>
        <p:spPr bwMode="auto">
          <a:xfrm>
            <a:off x="1981201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1FC7DD93-78F9-4DB4-B008-F08A1E06F041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991347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F8351FA4-AC5F-49CF-B7C8-1C3B523C00BA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141255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10400" y="64008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28DA16F1-AB68-4FEC-90CE-721BE14FBA7B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30592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BE4019B0-A2A6-4A86-9779-C6ADE5A45D5D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373402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A6A9331D-FAE8-4B69-8C99-29208240AC52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2912810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F28CFC30-2B29-46D1-9B3B-945506B12EEB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2622259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ECEEDFAD-9AD4-42EF-88DF-B36E0DDDCC66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933905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ED78E63E-2ABB-487D-AA6E-9C40F97E250E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326130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C3D3A7B2-F8B9-4D9B-9698-6AA455432015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1738051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26EAED27-45F1-497A-BE2D-4AF81F3AE65E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1166282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dirty="0"/>
              <a:t>slide </a:t>
            </a:r>
            <a:fld id="{98D74328-4DFF-4F0D-9EDB-DD13FAED67C8}" type="slidenum">
              <a:rPr lang="en-US" altLang="en-US" smtClean="0"/>
              <a:pPr/>
              <a:t>‹#›</a:t>
            </a:fld>
            <a:r>
              <a:rPr lang="en-US" altLang="en-US" dirty="0"/>
              <a:t> out of 22</a:t>
            </a:r>
          </a:p>
        </p:txBody>
      </p:sp>
    </p:spTree>
    <p:extLst>
      <p:ext uri="{BB962C8B-B14F-4D97-AF65-F5344CB8AC3E}">
        <p14:creationId xmlns:p14="http://schemas.microsoft.com/office/powerpoint/2010/main" val="2543469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5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2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+mj-lt"/>
              </a:defRPr>
            </a:lvl1pPr>
          </a:lstStyle>
          <a:p>
            <a:endParaRPr lang="en-US" alt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</a:defRPr>
            </a:lvl1pPr>
          </a:lstStyle>
          <a:p>
            <a:endParaRPr lang="en-US" altLang="en-US"/>
          </a:p>
        </p:txBody>
      </p:sp>
      <p:sp>
        <p:nvSpPr>
          <p:cNvPr id="4711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1000 h 1000"/>
              <a:gd name="T2" fmla="*/ 0 w 1000"/>
              <a:gd name="T3" fmla="*/ 0 h 1000"/>
              <a:gd name="T4" fmla="*/ 1000 w 1000"/>
              <a:gd name="T5" fmla="*/ 0 h 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1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1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4008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r>
              <a:rPr lang="en-US" altLang="en-US" dirty="0"/>
              <a:t>slide </a:t>
            </a:r>
            <a:fld id="{EFD4EC02-33CB-4F7D-A055-AF07A2C7FE38}" type="slidenum">
              <a:rPr lang="en-US" altLang="en-US" smtClean="0"/>
              <a:pPr/>
              <a:t>‹#›</a:t>
            </a:fld>
            <a:r>
              <a:rPr lang="en-US" altLang="en-US" dirty="0"/>
              <a:t> out of 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fontAlgn="base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</a:defRPr>
      </a:lvl2pPr>
      <a:lvl3pPr marL="1022350" indent="-350838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3pPr>
      <a:lvl4pPr marL="1339850" indent="-31591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</a:defRPr>
      </a:lvl4pPr>
      <a:lvl5pPr marL="16811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1" y="277815"/>
            <a:ext cx="6248401" cy="1322385"/>
          </a:xfrm>
        </p:spPr>
        <p:txBody>
          <a:bodyPr/>
          <a:lstStyle/>
          <a:p>
            <a:r>
              <a:rPr lang="en-US" altLang="en-US" b="1" dirty="0">
                <a:solidFill>
                  <a:srgbClr val="FEBB00"/>
                </a:solidFill>
              </a:rPr>
              <a:t>Campus Bluetooth Tag Network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692824" y="221995"/>
            <a:ext cx="2456317" cy="42718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437" y="94437"/>
            <a:ext cx="819965" cy="81996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EAAB9B7-EA52-45CA-BE2A-2BBC7E002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Faculty research project with Dr. </a:t>
            </a:r>
            <a:r>
              <a:rPr lang="en-US" dirty="0" err="1"/>
              <a:t>Bulut</a:t>
            </a:r>
            <a:endParaRPr lang="en-US" dirty="0"/>
          </a:p>
          <a:p>
            <a:r>
              <a:rPr lang="en-US" dirty="0"/>
              <a:t>Team members:</a:t>
            </a:r>
          </a:p>
          <a:p>
            <a:pPr lvl="1"/>
            <a:r>
              <a:rPr lang="en-US" dirty="0"/>
              <a:t>Nicholas Bennett</a:t>
            </a:r>
          </a:p>
          <a:p>
            <a:pPr lvl="1"/>
            <a:r>
              <a:rPr lang="en-US" dirty="0"/>
              <a:t>Jordan Mays-Rowland</a:t>
            </a:r>
          </a:p>
          <a:p>
            <a:pPr lvl="1"/>
            <a:r>
              <a:rPr lang="en-US" dirty="0"/>
              <a:t>Justin Yirka</a:t>
            </a:r>
          </a:p>
          <a:p>
            <a:endParaRPr lang="en-US" dirty="0">
              <a:cs typeface="Arial"/>
            </a:endParaRPr>
          </a:p>
          <a:p>
            <a:r>
              <a:rPr lang="en-US" dirty="0">
                <a:cs typeface="Arial"/>
              </a:rPr>
              <a:t>Goal: </a:t>
            </a:r>
            <a:br>
              <a:rPr lang="en-US" dirty="0">
                <a:cs typeface="Arial"/>
              </a:rPr>
            </a:br>
            <a:r>
              <a:rPr lang="en-US" dirty="0">
                <a:cs typeface="Arial"/>
              </a:rPr>
              <a:t>Design a system with iOS and Android apps as an alternative to item-tracking products such as </a:t>
            </a:r>
            <a:r>
              <a:rPr lang="en-US" i="1" dirty="0">
                <a:cs typeface="Arial"/>
              </a:rPr>
              <a:t>Tile</a:t>
            </a:r>
            <a:r>
              <a:rPr lang="en-US" dirty="0">
                <a:cs typeface="Arial"/>
              </a:rPr>
              <a:t> and </a:t>
            </a:r>
            <a:r>
              <a:rPr lang="en-US" i="1" dirty="0" err="1">
                <a:cs typeface="Arial"/>
              </a:rPr>
              <a:t>TrackR</a:t>
            </a:r>
            <a:r>
              <a:rPr lang="en-US" i="1" dirty="0">
                <a:cs typeface="Arial"/>
              </a:rPr>
              <a:t>.</a:t>
            </a:r>
            <a:endParaRPr lang="en-US" dirty="0">
              <a:cs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2E7758-8854-40C0-9D5B-A195D7A4691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63" b="96574" l="12761" r="81461">
                        <a14:foregroundMark x1="37159" y1="13062" x2="37159" y2="13062"/>
                        <a14:foregroundMark x1="25361" y1="19058" x2="24157" y2="18308"/>
                        <a14:foregroundMark x1="36998" y1="88544" x2="36998" y2="88544"/>
                        <a14:backgroundMark x1="48395" y1="56638" x2="42295" y2="54925"/>
                        <a14:backgroundMark x1="43018" y1="43148" x2="54735" y2="49036"/>
                        <a14:backgroundMark x1="48395" y1="29336" x2="58668" y2="35760"/>
                        <a14:backgroundMark x1="58507" y1="42077" x2="59069" y2="58994"/>
                        <a14:backgroundMark x1="59069" y1="58994" x2="59069" y2="58994"/>
                        <a14:backgroundMark x1="36196" y1="37580" x2="36196" y2="37580"/>
                        <a14:backgroundMark x1="25040" y1="63812" x2="25040" y2="63812"/>
                        <a14:backgroundMark x1="17014" y1="65203" x2="28571" y2="64775"/>
                        <a14:backgroundMark x1="70144" y1="64026" x2="70144" y2="64026"/>
                        <a14:backgroundMark x1="30257" y1="34690" x2="30257" y2="34690"/>
                        <a14:backgroundMark x1="47833" y1="21949" x2="47833" y2="21949"/>
                        <a14:backgroundMark x1="65249" y1="33833" x2="65249" y2="33833"/>
                        <a14:backgroundMark x1="62921" y1="38544" x2="62921" y2="38544"/>
                        <a14:backgroundMark x1="56180" y1="8779" x2="56180" y2="8779"/>
                        <a14:backgroundMark x1="55136" y1="8351" x2="55136" y2="8351"/>
                        <a14:backgroundMark x1="55217" y1="7495" x2="55217" y2="7495"/>
                        <a14:backgroundMark x1="27689" y1="15739" x2="27689" y2="15739"/>
                        <a14:backgroundMark x1="19342" y1="40471" x2="19342" y2="40471"/>
                        <a14:backgroundMark x1="19181" y1="40578" x2="19181" y2="40578"/>
                        <a14:backgroundMark x1="32825" y1="65846" x2="32825" y2="65846"/>
                        <a14:backgroundMark x1="33788" y1="65310" x2="33788" y2="65310"/>
                        <a14:backgroundMark x1="51926" y1="73233" x2="51926" y2="73233"/>
                        <a14:backgroundMark x1="79598" y1="38314" x2="80077" y2="59259"/>
                        <a14:backgroundMark x1="22414" y1="12516" x2="29789" y2="35121"/>
                        <a14:backgroundMark x1="44732" y1="11239" x2="48180" y2="9706"/>
                        <a14:backgroundMark x1="56226" y1="8557" x2="56226" y2="8557"/>
                        <a14:backgroundMark x1="55556" y1="8940" x2="55556" y2="8940"/>
                        <a14:backgroundMark x1="55939" y1="8174" x2="55939" y2="8174"/>
                        <a14:backgroundMark x1="54789" y1="8046" x2="54789" y2="8046"/>
                        <a14:backgroundMark x1="56513" y1="8812" x2="56513" y2="8812"/>
                        <a14:backgroundMark x1="33238" y1="65390" x2="33238" y2="65390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31" t="1235" r="18795" b="4573"/>
          <a:stretch/>
        </p:blipFill>
        <p:spPr bwMode="auto">
          <a:xfrm>
            <a:off x="6322244" y="1334982"/>
            <a:ext cx="2595518" cy="2697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8138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6A12-CAC6-4868-8773-B2B8C6D49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788985"/>
          </a:xfrm>
        </p:spPr>
        <p:txBody>
          <a:bodyPr/>
          <a:lstStyle/>
          <a:p>
            <a:r>
              <a:rPr lang="en-US" dirty="0"/>
              <a:t>Product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2E1A893-B138-4117-B9BA-236C0A8EE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992" y="3640147"/>
            <a:ext cx="1286553" cy="2379653"/>
          </a:xfrm>
          <a:prstGeom prst="rect">
            <a:avLst/>
          </a:prstGeom>
        </p:spPr>
      </p:pic>
      <p:pic>
        <p:nvPicPr>
          <p:cNvPr id="37" name="Picture 2" descr="https://sc01.alicdn.com/kf/HTB1UZs0SFXXXXbHXFXX760XFXXXb/Official-Raspberry-Pi-Zero-W-Case-RPI.png">
            <a:extLst>
              <a:ext uri="{FF2B5EF4-FFF2-40B4-BE49-F238E27FC236}">
                <a16:creationId xmlns:a16="http://schemas.microsoft.com/office/drawing/2014/main" id="{825D6953-B656-4DA0-B734-C058F75BD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" t="8654" r="2650" b="15247"/>
          <a:stretch/>
        </p:blipFill>
        <p:spPr bwMode="auto">
          <a:xfrm>
            <a:off x="5618113" y="2285633"/>
            <a:ext cx="1583182" cy="121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635BA01-7336-4EDB-A352-DCBBA42A28E1}"/>
              </a:ext>
            </a:extLst>
          </p:cNvPr>
          <p:cNvSpPr txBox="1"/>
          <p:nvPr/>
        </p:nvSpPr>
        <p:spPr>
          <a:xfrm>
            <a:off x="6327545" y="4274403"/>
            <a:ext cx="223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31403" fontAlgn="auto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prstClr val="black"/>
                </a:solidFill>
                <a:latin typeface="Arial"/>
                <a:cs typeface="Arial"/>
              </a:rPr>
              <a:t>Tag Owner</a:t>
            </a: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Able to recover lost items</a:t>
            </a: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Access to a tag’s information is restricted to its owner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A3F4F6-DB8C-4928-82C4-210AD3CE7E92}"/>
              </a:ext>
            </a:extLst>
          </p:cNvPr>
          <p:cNvSpPr txBox="1"/>
          <p:nvPr/>
        </p:nvSpPr>
        <p:spPr>
          <a:xfrm>
            <a:off x="1648947" y="2989081"/>
            <a:ext cx="22448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31403" fontAlgn="auto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prstClr val="black"/>
                </a:solidFill>
                <a:latin typeface="Arial"/>
                <a:cs typeface="Arial"/>
              </a:rPr>
              <a:t>Passive, anonymous scanning</a:t>
            </a: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Any device on network can automatically report observations of a user’s tag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B0CF357-4001-4F9D-81B4-CEAFF701F742}"/>
              </a:ext>
            </a:extLst>
          </p:cNvPr>
          <p:cNvSpPr txBox="1"/>
          <p:nvPr/>
        </p:nvSpPr>
        <p:spPr>
          <a:xfrm>
            <a:off x="6327545" y="1482317"/>
            <a:ext cx="28164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31403" fontAlgn="auto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prstClr val="black"/>
                </a:solidFill>
                <a:latin typeface="Arial"/>
                <a:cs typeface="Arial"/>
              </a:rPr>
              <a:t>Fixed scanners</a:t>
            </a:r>
            <a:endParaRPr lang="en-US" sz="1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Implemented with Raspberry </a:t>
            </a:r>
            <a:r>
              <a:rPr lang="en-US" sz="1200" dirty="0" err="1">
                <a:solidFill>
                  <a:prstClr val="black"/>
                </a:solidFill>
                <a:latin typeface="Arial"/>
                <a:cs typeface="Arial"/>
              </a:rPr>
              <a:t>Pis</a:t>
            </a:r>
            <a:endParaRPr lang="en-US" sz="1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Locations customized to campus to provide precise observations, even inside buildings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510359-B31C-4D99-ADD7-60230322420D}"/>
              </a:ext>
            </a:extLst>
          </p:cNvPr>
          <p:cNvSpPr txBox="1"/>
          <p:nvPr/>
        </p:nvSpPr>
        <p:spPr>
          <a:xfrm>
            <a:off x="1600394" y="1099459"/>
            <a:ext cx="2044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31403" fontAlgn="auto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prstClr val="black"/>
                </a:solidFill>
                <a:latin typeface="Arial"/>
                <a:cs typeface="Arial"/>
              </a:rPr>
              <a:t>Bluetooth Low Energy (BLE) tags</a:t>
            </a:r>
            <a:endParaRPr lang="en-US" sz="1200" dirty="0">
              <a:solidFill>
                <a:prstClr val="black"/>
              </a:solidFill>
              <a:latin typeface="Arial"/>
              <a:cs typeface="Arial"/>
            </a:endParaRP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Custom ordered</a:t>
            </a:r>
          </a:p>
          <a:p>
            <a:pPr marL="95235" indent="-95235" algn="ctr" defTabSz="731403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  <a:latin typeface="Arial"/>
                <a:cs typeface="Arial"/>
              </a:rPr>
              <a:t>Attachable to user’s keys, bag, and more</a:t>
            </a: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E17A3A27-F151-4CFE-AB10-3EDFF75167B3}"/>
              </a:ext>
            </a:extLst>
          </p:cNvPr>
          <p:cNvSpPr/>
          <p:nvPr/>
        </p:nvSpPr>
        <p:spPr>
          <a:xfrm rot="10800000" flipH="1">
            <a:off x="3836041" y="5117066"/>
            <a:ext cx="1030534" cy="348555"/>
          </a:xfrm>
          <a:prstGeom prst="rightArrow">
            <a:avLst/>
          </a:prstGeom>
          <a:solidFill>
            <a:srgbClr val="FDB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31403" fontAlgn="auto">
              <a:spcBef>
                <a:spcPts val="0"/>
              </a:spcBef>
              <a:spcAft>
                <a:spcPts val="0"/>
              </a:spcAft>
            </a:pPr>
            <a:endParaRPr lang="en-US" sz="144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D4CE077-9114-44E6-9CAA-6E69D69D09C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63" b="96574" l="12761" r="81461">
                        <a14:foregroundMark x1="37159" y1="13062" x2="37159" y2="13062"/>
                        <a14:foregroundMark x1="25361" y1="19058" x2="24157" y2="18308"/>
                        <a14:foregroundMark x1="36998" y1="88544" x2="36998" y2="88544"/>
                        <a14:backgroundMark x1="48395" y1="56638" x2="42295" y2="54925"/>
                        <a14:backgroundMark x1="43018" y1="43148" x2="54735" y2="49036"/>
                        <a14:backgroundMark x1="48395" y1="29336" x2="58668" y2="35760"/>
                        <a14:backgroundMark x1="58507" y1="42077" x2="59069" y2="58994"/>
                        <a14:backgroundMark x1="59069" y1="58994" x2="59069" y2="58994"/>
                        <a14:backgroundMark x1="36196" y1="37580" x2="36196" y2="37580"/>
                        <a14:backgroundMark x1="25040" y1="63812" x2="25040" y2="63812"/>
                        <a14:backgroundMark x1="17014" y1="65203" x2="28571" y2="64775"/>
                        <a14:backgroundMark x1="70144" y1="64026" x2="70144" y2="64026"/>
                        <a14:backgroundMark x1="30257" y1="34690" x2="30257" y2="34690"/>
                        <a14:backgroundMark x1="47833" y1="21949" x2="47833" y2="21949"/>
                        <a14:backgroundMark x1="65249" y1="33833" x2="65249" y2="33833"/>
                        <a14:backgroundMark x1="62921" y1="38544" x2="62921" y2="38544"/>
                        <a14:backgroundMark x1="56180" y1="8779" x2="56180" y2="8779"/>
                        <a14:backgroundMark x1="55136" y1="8351" x2="55136" y2="8351"/>
                        <a14:backgroundMark x1="55217" y1="7495" x2="55217" y2="7495"/>
                        <a14:backgroundMark x1="27689" y1="15739" x2="27689" y2="15739"/>
                        <a14:backgroundMark x1="19342" y1="40471" x2="19342" y2="40471"/>
                        <a14:backgroundMark x1="19181" y1="40578" x2="19181" y2="40578"/>
                        <a14:backgroundMark x1="32825" y1="65846" x2="32825" y2="65846"/>
                        <a14:backgroundMark x1="33788" y1="65310" x2="33788" y2="65310"/>
                        <a14:backgroundMark x1="51926" y1="73233" x2="51926" y2="73233"/>
                        <a14:backgroundMark x1="79598" y1="38314" x2="80077" y2="59259"/>
                        <a14:backgroundMark x1="22414" y1="12516" x2="29789" y2="35121"/>
                        <a14:backgroundMark x1="44732" y1="11239" x2="48180" y2="9706"/>
                        <a14:backgroundMark x1="56226" y1="8557" x2="56226" y2="8557"/>
                        <a14:backgroundMark x1="55556" y1="8940" x2="55556" y2="8940"/>
                        <a14:backgroundMark x1="55939" y1="8174" x2="55939" y2="8174"/>
                        <a14:backgroundMark x1="54789" y1="8046" x2="54789" y2="8046"/>
                        <a14:backgroundMark x1="56513" y1="8812" x2="56513" y2="8812"/>
                        <a14:backgroundMark x1="33238" y1="65390" x2="33238" y2="65390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31" t="1235" r="18795" b="4573"/>
          <a:stretch/>
        </p:blipFill>
        <p:spPr bwMode="auto">
          <a:xfrm>
            <a:off x="3792160" y="886099"/>
            <a:ext cx="1286553" cy="13370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57DA287-C62F-4101-B51E-FD8E71E3ECF5}"/>
              </a:ext>
            </a:extLst>
          </p:cNvPr>
          <p:cNvCxnSpPr>
            <a:cxnSpLocks noChangeAspect="1"/>
          </p:cNvCxnSpPr>
          <p:nvPr/>
        </p:nvCxnSpPr>
        <p:spPr>
          <a:xfrm>
            <a:off x="5252034" y="1460204"/>
            <a:ext cx="996366" cy="920872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loud 52">
            <a:extLst>
              <a:ext uri="{FF2B5EF4-FFF2-40B4-BE49-F238E27FC236}">
                <a16:creationId xmlns:a16="http://schemas.microsoft.com/office/drawing/2014/main" id="{32EA4BDD-EE9F-4063-A71A-387CE3237679}"/>
              </a:ext>
            </a:extLst>
          </p:cNvPr>
          <p:cNvSpPr/>
          <p:nvPr/>
        </p:nvSpPr>
        <p:spPr>
          <a:xfrm>
            <a:off x="756587" y="4665301"/>
            <a:ext cx="2967318" cy="133361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A016785-DBBD-42AD-A906-51164D321572}"/>
              </a:ext>
            </a:extLst>
          </p:cNvPr>
          <p:cNvSpPr txBox="1"/>
          <p:nvPr/>
        </p:nvSpPr>
        <p:spPr>
          <a:xfrm>
            <a:off x="914401" y="4851737"/>
            <a:ext cx="243839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/>
                <a:cs typeface="Arial"/>
              </a:rPr>
              <a:t>Cloud</a:t>
            </a:r>
            <a:endParaRPr lang="en-US" sz="1200" dirty="0">
              <a:latin typeface="Arial"/>
              <a:cs typeface="Arial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Implemented using Google Firebase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Realtime database &amp; backend processing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969FEE8-1D62-4A96-90BF-CC3032EE89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622" y="2115122"/>
            <a:ext cx="1285356" cy="2377440"/>
          </a:xfrm>
          <a:prstGeom prst="rect">
            <a:avLst/>
          </a:prstGeom>
        </p:spPr>
      </p:pic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AC304E01-5745-4FDC-998F-54791CADA443}"/>
              </a:ext>
            </a:extLst>
          </p:cNvPr>
          <p:cNvCxnSpPr>
            <a:cxnSpLocks/>
          </p:cNvCxnSpPr>
          <p:nvPr/>
        </p:nvCxnSpPr>
        <p:spPr>
          <a:xfrm flipH="1">
            <a:off x="3573520" y="3115536"/>
            <a:ext cx="1837899" cy="1519272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EB720B4-A0C6-43F8-8F80-B7AD4B2942F3}"/>
              </a:ext>
            </a:extLst>
          </p:cNvPr>
          <p:cNvCxnSpPr>
            <a:cxnSpLocks/>
          </p:cNvCxnSpPr>
          <p:nvPr/>
        </p:nvCxnSpPr>
        <p:spPr>
          <a:xfrm>
            <a:off x="1748978" y="4145103"/>
            <a:ext cx="487513" cy="520198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FADAF40-3484-4204-99CD-7BBED440CFAD}"/>
              </a:ext>
            </a:extLst>
          </p:cNvPr>
          <p:cNvCxnSpPr>
            <a:cxnSpLocks/>
          </p:cNvCxnSpPr>
          <p:nvPr/>
        </p:nvCxnSpPr>
        <p:spPr>
          <a:xfrm flipH="1">
            <a:off x="2133600" y="2115122"/>
            <a:ext cx="855198" cy="687523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18" descr="https://developer.android.com/images/brand/Android_Robot_200.png">
            <a:extLst>
              <a:ext uri="{FF2B5EF4-FFF2-40B4-BE49-F238E27FC236}">
                <a16:creationId xmlns:a16="http://schemas.microsoft.com/office/drawing/2014/main" id="{61D29C4A-7C78-4395-9A3D-1CC75A99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172200"/>
            <a:ext cx="548962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0" descr="https://upload.wikimedia.org/wikipedia/commons/thumb/c/ca/IOS_logo.svg/1024px-IOS_logo.svg.png">
            <a:extLst>
              <a:ext uri="{FF2B5EF4-FFF2-40B4-BE49-F238E27FC236}">
                <a16:creationId xmlns:a16="http://schemas.microsoft.com/office/drawing/2014/main" id="{FC577843-9B2F-42E8-B9B1-19F02FC78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303" y="6172200"/>
            <a:ext cx="642286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DAC7DAB9-53FD-4430-BCE5-673BC9766E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32330" y="6284600"/>
            <a:ext cx="1483340" cy="417486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CD21E081-6629-4EA2-B664-7461505786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1411" y="6172200"/>
            <a:ext cx="644194" cy="642286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AA6295A5-ADFA-4642-8181-6D04B2128B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91346" y="6172200"/>
            <a:ext cx="517332" cy="642286"/>
          </a:xfrm>
          <a:prstGeom prst="rect">
            <a:avLst/>
          </a:prstGeom>
        </p:spPr>
      </p:pic>
      <p:pic>
        <p:nvPicPr>
          <p:cNvPr id="77" name="Picture 6" descr="python-logo-master-v3-TM.png (601×203)">
            <a:extLst>
              <a:ext uri="{FF2B5EF4-FFF2-40B4-BE49-F238E27FC236}">
                <a16:creationId xmlns:a16="http://schemas.microsoft.com/office/drawing/2014/main" id="{A90ABB39-9129-4F39-B540-713F4CFBB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1" t="14507" r="11809" b="14064"/>
          <a:stretch/>
        </p:blipFill>
        <p:spPr bwMode="auto">
          <a:xfrm>
            <a:off x="7407940" y="6284600"/>
            <a:ext cx="1321001" cy="41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java-logo-vector.png (1500×1500)">
            <a:extLst>
              <a:ext uri="{FF2B5EF4-FFF2-40B4-BE49-F238E27FC236}">
                <a16:creationId xmlns:a16="http://schemas.microsoft.com/office/drawing/2014/main" id="{353F95AE-6709-4030-95E9-5E47817EA7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6" r="22856"/>
          <a:stretch/>
        </p:blipFill>
        <p:spPr bwMode="auto">
          <a:xfrm>
            <a:off x="5774419" y="6172200"/>
            <a:ext cx="388247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1138px-Swift_logo.svg.png (1138×1024)">
            <a:extLst>
              <a:ext uri="{FF2B5EF4-FFF2-40B4-BE49-F238E27FC236}">
                <a16:creationId xmlns:a16="http://schemas.microsoft.com/office/drawing/2014/main" id="{8D4C4672-5E3E-45A8-8CE2-120406F78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407" y="6172200"/>
            <a:ext cx="713791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984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sc01.alicdn.com/kf/HTB1UZs0SFXXXXbHXFXX760XFXXXb/Official-Raspberry-Pi-Zero-W-Case-RPI.png">
            <a:extLst>
              <a:ext uri="{FF2B5EF4-FFF2-40B4-BE49-F238E27FC236}">
                <a16:creationId xmlns:a16="http://schemas.microsoft.com/office/drawing/2014/main" id="{ACDE74AA-6E0C-414A-80E4-2ACC3B9C1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" t="8654" r="2650" b="15247"/>
          <a:stretch/>
        </p:blipFill>
        <p:spPr bwMode="auto">
          <a:xfrm>
            <a:off x="7239000" y="2590800"/>
            <a:ext cx="1583182" cy="121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D6A12-CAC6-4868-8773-B2B8C6D49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 vs current products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24531-49F5-4034-9C67-ED3B16A6F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Crowd density &amp; </a:t>
            </a:r>
            <a:r>
              <a:rPr lang="en-US" dirty="0" err="1"/>
              <a:t>CrowdGPS</a:t>
            </a:r>
            <a:endParaRPr lang="en-US" dirty="0"/>
          </a:p>
          <a:p>
            <a:endParaRPr lang="en-US" dirty="0"/>
          </a:p>
          <a:p>
            <a:r>
              <a:rPr lang="en-US" dirty="0"/>
              <a:t>Customization to campus with fixed scanners</a:t>
            </a:r>
          </a:p>
          <a:p>
            <a:pPr lvl="1"/>
            <a:r>
              <a:rPr lang="en-US" dirty="0"/>
              <a:t>Implemented with Raspberry </a:t>
            </a:r>
            <a:r>
              <a:rPr lang="en-US" dirty="0" err="1"/>
              <a:t>Pis</a:t>
            </a:r>
            <a:endParaRPr lang="en-US" dirty="0"/>
          </a:p>
          <a:p>
            <a:endParaRPr lang="en-US" dirty="0"/>
          </a:p>
          <a:p>
            <a:r>
              <a:rPr lang="en-US" dirty="0"/>
              <a:t>Partnership with campus police</a:t>
            </a:r>
          </a:p>
          <a:p>
            <a:endParaRPr lang="en-US" dirty="0"/>
          </a:p>
          <a:p>
            <a:r>
              <a:rPr lang="en-US" dirty="0"/>
              <a:t>Security and privacy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8FCBA3-6B3C-4998-AAB5-A211E22F40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63" b="96574" l="12761" r="81461">
                        <a14:foregroundMark x1="37159" y1="13062" x2="37159" y2="13062"/>
                        <a14:foregroundMark x1="25361" y1="19058" x2="24157" y2="18308"/>
                        <a14:foregroundMark x1="36998" y1="88544" x2="36998" y2="88544"/>
                        <a14:backgroundMark x1="48395" y1="56638" x2="42295" y2="54925"/>
                        <a14:backgroundMark x1="43018" y1="43148" x2="54735" y2="49036"/>
                        <a14:backgroundMark x1="48395" y1="29336" x2="58668" y2="35760"/>
                        <a14:backgroundMark x1="58507" y1="42077" x2="59069" y2="58994"/>
                        <a14:backgroundMark x1="59069" y1="58994" x2="59069" y2="58994"/>
                        <a14:backgroundMark x1="36196" y1="37580" x2="36196" y2="37580"/>
                        <a14:backgroundMark x1="25040" y1="63812" x2="25040" y2="63812"/>
                        <a14:backgroundMark x1="17014" y1="65203" x2="28571" y2="64775"/>
                        <a14:backgroundMark x1="70144" y1="64026" x2="70144" y2="64026"/>
                        <a14:backgroundMark x1="30257" y1="34690" x2="30257" y2="34690"/>
                        <a14:backgroundMark x1="47833" y1="21949" x2="47833" y2="21949"/>
                        <a14:backgroundMark x1="65249" y1="33833" x2="65249" y2="33833"/>
                        <a14:backgroundMark x1="62921" y1="38544" x2="62921" y2="38544"/>
                        <a14:backgroundMark x1="56180" y1="8779" x2="56180" y2="8779"/>
                        <a14:backgroundMark x1="55136" y1="8351" x2="55136" y2="8351"/>
                        <a14:backgroundMark x1="55217" y1="7495" x2="55217" y2="7495"/>
                        <a14:backgroundMark x1="27689" y1="15739" x2="27689" y2="15739"/>
                        <a14:backgroundMark x1="19342" y1="40471" x2="19342" y2="40471"/>
                        <a14:backgroundMark x1="19181" y1="40578" x2="19181" y2="40578"/>
                        <a14:backgroundMark x1="32825" y1="65846" x2="32825" y2="65846"/>
                        <a14:backgroundMark x1="33788" y1="65310" x2="33788" y2="65310"/>
                        <a14:backgroundMark x1="51926" y1="73233" x2="51926" y2="73233"/>
                        <a14:backgroundMark x1="79598" y1="38314" x2="80077" y2="59259"/>
                        <a14:backgroundMark x1="22414" y1="12516" x2="29789" y2="35121"/>
                        <a14:backgroundMark x1="44732" y1="11239" x2="48180" y2="9706"/>
                        <a14:backgroundMark x1="56226" y1="8557" x2="56226" y2="8557"/>
                        <a14:backgroundMark x1="55556" y1="8940" x2="55556" y2="8940"/>
                        <a14:backgroundMark x1="55939" y1="8174" x2="55939" y2="8174"/>
                        <a14:backgroundMark x1="54789" y1="8046" x2="54789" y2="8046"/>
                        <a14:backgroundMark x1="56513" y1="8812" x2="56513" y2="8812"/>
                        <a14:backgroundMark x1="33238" y1="65390" x2="33238" y2="65390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31" t="1235" r="18795" b="4573"/>
          <a:stretch/>
        </p:blipFill>
        <p:spPr bwMode="auto">
          <a:xfrm>
            <a:off x="5486400" y="3865564"/>
            <a:ext cx="1905000" cy="19798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18" descr="https://developer.android.com/images/brand/Android_Robot_200.png">
            <a:extLst>
              <a:ext uri="{FF2B5EF4-FFF2-40B4-BE49-F238E27FC236}">
                <a16:creationId xmlns:a16="http://schemas.microsoft.com/office/drawing/2014/main" id="{D16EC7FB-C786-4D55-9FAE-12D32E69B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172200"/>
            <a:ext cx="548962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https://upload.wikimedia.org/wikipedia/commons/thumb/c/ca/IOS_logo.svg/1024px-IOS_logo.svg.png">
            <a:extLst>
              <a:ext uri="{FF2B5EF4-FFF2-40B4-BE49-F238E27FC236}">
                <a16:creationId xmlns:a16="http://schemas.microsoft.com/office/drawing/2014/main" id="{99CA6D45-0B51-4995-B084-CB79DB132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303" y="6172200"/>
            <a:ext cx="642286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574348-5EEA-4E27-968B-5F034AB31A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32330" y="6284600"/>
            <a:ext cx="1483340" cy="4174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06B531-A564-4863-A91A-5D7B090033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1411" y="6172200"/>
            <a:ext cx="644194" cy="6422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6E045B-40AE-4A33-B48F-920E6F0BE6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91346" y="6172200"/>
            <a:ext cx="517332" cy="642286"/>
          </a:xfrm>
          <a:prstGeom prst="rect">
            <a:avLst/>
          </a:prstGeom>
        </p:spPr>
      </p:pic>
      <p:pic>
        <p:nvPicPr>
          <p:cNvPr id="12" name="Picture 6" descr="python-logo-master-v3-TM.png (601×203)">
            <a:extLst>
              <a:ext uri="{FF2B5EF4-FFF2-40B4-BE49-F238E27FC236}">
                <a16:creationId xmlns:a16="http://schemas.microsoft.com/office/drawing/2014/main" id="{0C1045B6-B68C-4AFF-B6C5-FAB1B5A8B2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1" t="14507" r="11809" b="14064"/>
          <a:stretch/>
        </p:blipFill>
        <p:spPr bwMode="auto">
          <a:xfrm>
            <a:off x="7407940" y="6284600"/>
            <a:ext cx="1321001" cy="41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java-logo-vector.png (1500×1500)">
            <a:extLst>
              <a:ext uri="{FF2B5EF4-FFF2-40B4-BE49-F238E27FC236}">
                <a16:creationId xmlns:a16="http://schemas.microsoft.com/office/drawing/2014/main" id="{F7A70BCF-2C69-4B83-8E7B-2B945AA9E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6" r="22856"/>
          <a:stretch/>
        </p:blipFill>
        <p:spPr bwMode="auto">
          <a:xfrm>
            <a:off x="5774419" y="6172200"/>
            <a:ext cx="388247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1138px-Swift_logo.svg.png (1138×1024)">
            <a:extLst>
              <a:ext uri="{FF2B5EF4-FFF2-40B4-BE49-F238E27FC236}">
                <a16:creationId xmlns:a16="http://schemas.microsoft.com/office/drawing/2014/main" id="{B0B3069D-50E7-434E-88D1-23AF55BF3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407" y="6172200"/>
            <a:ext cx="713791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712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6A12-CAC6-4868-8773-B2B8C6D49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746171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24531-49F5-4034-9C67-ED3B16A6F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purchased 80 tags and conducted </a:t>
            </a:r>
            <a:br>
              <a:rPr lang="en-US" dirty="0"/>
            </a:br>
            <a:r>
              <a:rPr lang="en-US" dirty="0"/>
              <a:t>a small beta test with students on campus.</a:t>
            </a:r>
          </a:p>
          <a:p>
            <a:r>
              <a:rPr lang="en-US" dirty="0"/>
              <a:t>User feedback was used to identify bugs, improve usability, and plan future features.</a:t>
            </a:r>
          </a:p>
          <a:p>
            <a:endParaRPr lang="en-US" dirty="0"/>
          </a:p>
          <a:p>
            <a:r>
              <a:rPr lang="en-US" dirty="0"/>
              <a:t>Load testing with more users identified improvements to our database design.</a:t>
            </a:r>
          </a:p>
          <a:p>
            <a:endParaRPr lang="en-US" dirty="0"/>
          </a:p>
          <a:p>
            <a:r>
              <a:rPr lang="en-US" dirty="0"/>
              <a:t>Findings and code from this project may be used in future research projects.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DAF98-4146-4A58-B764-C7C796115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22794"/>
            <a:ext cx="2309317" cy="1778600"/>
          </a:xfrm>
          <a:prstGeom prst="rect">
            <a:avLst/>
          </a:prstGeom>
        </p:spPr>
      </p:pic>
      <p:pic>
        <p:nvPicPr>
          <p:cNvPr id="24" name="Picture 18" descr="https://developer.android.com/images/brand/Android_Robot_200.png">
            <a:extLst>
              <a:ext uri="{FF2B5EF4-FFF2-40B4-BE49-F238E27FC236}">
                <a16:creationId xmlns:a16="http://schemas.microsoft.com/office/drawing/2014/main" id="{10D3B6C0-1E72-44E0-92C6-F61A60C80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172200"/>
            <a:ext cx="548962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0" descr="https://upload.wikimedia.org/wikipedia/commons/thumb/c/ca/IOS_logo.svg/1024px-IOS_logo.svg.png">
            <a:extLst>
              <a:ext uri="{FF2B5EF4-FFF2-40B4-BE49-F238E27FC236}">
                <a16:creationId xmlns:a16="http://schemas.microsoft.com/office/drawing/2014/main" id="{97506DB4-4A27-4879-BB61-0569156E9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303" y="6172200"/>
            <a:ext cx="642286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4E4FD65-C2E3-4C69-8EFE-8A0F17BD4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2330" y="6284600"/>
            <a:ext cx="1483340" cy="41748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B46B23F-2243-4ABC-8ADC-31489917BD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1411" y="6172200"/>
            <a:ext cx="644194" cy="6422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0D1764E-3824-4135-A223-F5E1B521EC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1346" y="6172200"/>
            <a:ext cx="517332" cy="642286"/>
          </a:xfrm>
          <a:prstGeom prst="rect">
            <a:avLst/>
          </a:prstGeom>
        </p:spPr>
      </p:pic>
      <p:pic>
        <p:nvPicPr>
          <p:cNvPr id="29" name="Picture 6" descr="python-logo-master-v3-TM.png (601×203)">
            <a:extLst>
              <a:ext uri="{FF2B5EF4-FFF2-40B4-BE49-F238E27FC236}">
                <a16:creationId xmlns:a16="http://schemas.microsoft.com/office/drawing/2014/main" id="{F38B3203-6BEF-4C33-80E4-D1DD63C686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1" t="14507" r="11809" b="14064"/>
          <a:stretch/>
        </p:blipFill>
        <p:spPr bwMode="auto">
          <a:xfrm>
            <a:off x="7407940" y="6284600"/>
            <a:ext cx="1321001" cy="41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java-logo-vector.png (1500×1500)">
            <a:extLst>
              <a:ext uri="{FF2B5EF4-FFF2-40B4-BE49-F238E27FC236}">
                <a16:creationId xmlns:a16="http://schemas.microsoft.com/office/drawing/2014/main" id="{CC142A46-8BF5-41D1-9578-53757E3B52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6" r="22856"/>
          <a:stretch/>
        </p:blipFill>
        <p:spPr bwMode="auto">
          <a:xfrm>
            <a:off x="5774419" y="6172200"/>
            <a:ext cx="388247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1138px-Swift_logo.svg.png (1138×1024)">
            <a:extLst>
              <a:ext uri="{FF2B5EF4-FFF2-40B4-BE49-F238E27FC236}">
                <a16:creationId xmlns:a16="http://schemas.microsoft.com/office/drawing/2014/main" id="{94B8F6C6-ACB3-4B1A-967D-E3FA172A2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407" y="6172200"/>
            <a:ext cx="713791" cy="6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69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C640A4D-17D4-498E-92FD-11A83B8014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5100703"/>
              </p:ext>
            </p:extLst>
          </p:nvPr>
        </p:nvGraphicFramePr>
        <p:xfrm>
          <a:off x="0" y="152400"/>
          <a:ext cx="9144000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Acrobat Document" r:id="rId3" imgW="32918400" imgH="21945368" progId="AcroExch.Document.DC">
                  <p:embed/>
                </p:oleObj>
              </mc:Choice>
              <mc:Fallback>
                <p:oleObj name="Acrobat Document" r:id="rId3" imgW="32918400" imgH="21945368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52400"/>
                        <a:ext cx="9144000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7299795"/>
      </p:ext>
    </p:extLst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38616</TotalTime>
  <Words>134</Words>
  <Application>Microsoft Office PowerPoint</Application>
  <PresentationFormat>On-screen Show (4:3)</PresentationFormat>
  <Paragraphs>39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Garamond</vt:lpstr>
      <vt:lpstr>Wingdings</vt:lpstr>
      <vt:lpstr>Edge</vt:lpstr>
      <vt:lpstr>Adobe Acrobat Document</vt:lpstr>
      <vt:lpstr>Campus Bluetooth Tag Network</vt:lpstr>
      <vt:lpstr>Product</vt:lpstr>
      <vt:lpstr>Improvements vs current products </vt:lpstr>
      <vt:lpstr>Results</vt:lpstr>
      <vt:lpstr>PowerPoint Presentation</vt:lpstr>
    </vt:vector>
  </TitlesOfParts>
  <Company>University of Alberta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Lukasz Kurgan</dc:creator>
  <cp:lastModifiedBy>Justin Yirka</cp:lastModifiedBy>
  <cp:revision>326</cp:revision>
  <dcterms:created xsi:type="dcterms:W3CDTF">2005-10-13T16:30:12Z</dcterms:created>
  <dcterms:modified xsi:type="dcterms:W3CDTF">2018-04-16T17:36:25Z</dcterms:modified>
</cp:coreProperties>
</file>

<file path=docProps/thumbnail.jpeg>
</file>